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63" r:id="rId3"/>
    <p:sldId id="411" r:id="rId4"/>
    <p:sldId id="420" r:id="rId5"/>
    <p:sldId id="390" r:id="rId6"/>
    <p:sldId id="416" r:id="rId7"/>
    <p:sldId id="432" r:id="rId8"/>
    <p:sldId id="395" r:id="rId9"/>
    <p:sldId id="421" r:id="rId10"/>
    <p:sldId id="405" r:id="rId11"/>
    <p:sldId id="426" r:id="rId12"/>
    <p:sldId id="427" r:id="rId13"/>
    <p:sldId id="428" r:id="rId14"/>
    <p:sldId id="434" r:id="rId15"/>
    <p:sldId id="412" r:id="rId16"/>
    <p:sldId id="419" r:id="rId17"/>
    <p:sldId id="392" r:id="rId18"/>
    <p:sldId id="413" r:id="rId19"/>
    <p:sldId id="398" r:id="rId20"/>
    <p:sldId id="407" r:id="rId21"/>
    <p:sldId id="394" r:id="rId22"/>
    <p:sldId id="401" r:id="rId23"/>
    <p:sldId id="431" r:id="rId24"/>
    <p:sldId id="430" r:id="rId25"/>
    <p:sldId id="408" r:id="rId26"/>
    <p:sldId id="402" r:id="rId27"/>
    <p:sldId id="403" r:id="rId28"/>
    <p:sldId id="404" r:id="rId29"/>
    <p:sldId id="423" r:id="rId30"/>
    <p:sldId id="409" r:id="rId31"/>
    <p:sldId id="393" r:id="rId32"/>
    <p:sldId id="373" r:id="rId33"/>
    <p:sldId id="414" r:id="rId34"/>
    <p:sldId id="396" r:id="rId35"/>
    <p:sldId id="397" r:id="rId36"/>
    <p:sldId id="424" r:id="rId37"/>
    <p:sldId id="410" r:id="rId38"/>
    <p:sldId id="391" r:id="rId39"/>
    <p:sldId id="38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5" autoAdjust="0"/>
    <p:restoredTop sz="96371" autoAdjust="0"/>
  </p:normalViewPr>
  <p:slideViewPr>
    <p:cSldViewPr snapToGrid="0" snapToObjects="1">
      <p:cViewPr>
        <p:scale>
          <a:sx n="83" d="100"/>
          <a:sy n="83" d="100"/>
        </p:scale>
        <p:origin x="1592" y="10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F3800-7BD5-8B44-8C84-53070F9B8C95}" type="datetimeFigureOut">
              <a:rPr lang="en-US" smtClean="0"/>
              <a:t>5/18/17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B5FF1-3D4C-4047-B1FC-FB5EC75A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4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46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80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44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50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5FF1-3D4C-4047-B1FC-FB5EC75A54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60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7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7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7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7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7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7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7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7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7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rxiv.org/content/biorxiv/early/2016/07/29/066803.full.pdf" TargetMode="Externa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rxiv.org/content/biorxiv/early/2016/07/29/066803.full.pdf" TargetMode="Externa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NIHPIDAY2017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quator-network.org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pen-brain-consent.readthedocs.io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g"/><Relationship Id="rId6" Type="http://schemas.openxmlformats.org/officeDocument/2006/relationships/image" Target="../media/image42.png"/><Relationship Id="rId7" Type="http://schemas.openxmlformats.org/officeDocument/2006/relationships/image" Target="../media/image43.jpe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h-fmrif/NIMH_repro_2017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jp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mrif.nimh.nih.gov/public/fmri-course/index_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65248"/>
            <a:ext cx="9144000" cy="978408"/>
          </a:xfrm>
        </p:spPr>
        <p:txBody>
          <a:bodyPr/>
          <a:lstStyle/>
          <a:p>
            <a:r>
              <a:rPr lang="en-US" sz="4800" dirty="0"/>
              <a:t>Open and Reproducible Science Using Python and GitHub</a:t>
            </a:r>
            <a:endParaRPr lang="en-US" sz="4800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91712"/>
            <a:ext cx="7772400" cy="877824"/>
          </a:xfrm>
        </p:spPr>
        <p:txBody>
          <a:bodyPr/>
          <a:lstStyle/>
          <a:p>
            <a:r>
              <a:rPr lang="en-US" dirty="0" smtClean="0"/>
              <a:t>Adam </a:t>
            </a:r>
            <a:r>
              <a:rPr lang="en-US" dirty="0" smtClean="0"/>
              <a:t>Thomas &amp; John Lee</a:t>
            </a:r>
            <a:endParaRPr lang="en-US" dirty="0" smtClean="0"/>
          </a:p>
          <a:p>
            <a:r>
              <a:rPr lang="en-US" dirty="0" smtClean="0"/>
              <a:t>Data Science and Sharing Team, FMRIF, NIMH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052136" y="6034472"/>
            <a:ext cx="3134136" cy="767637"/>
            <a:chOff x="2247900" y="6044150"/>
            <a:chExt cx="3134136" cy="792006"/>
          </a:xfrm>
        </p:grpSpPr>
        <p:sp>
          <p:nvSpPr>
            <p:cNvPr id="6" name="Rounded Rectangle 5"/>
            <p:cNvSpPr/>
            <p:nvPr/>
          </p:nvSpPr>
          <p:spPr>
            <a:xfrm>
              <a:off x="2260600" y="6052525"/>
              <a:ext cx="3121436" cy="75823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NIH_NIMH_Master_Logo_2Color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900" y="6044150"/>
              <a:ext cx="2997200" cy="792006"/>
            </a:xfrm>
            <a:prstGeom prst="rect">
              <a:avLst/>
            </a:prstGeom>
          </p:spPr>
        </p:pic>
      </p:grpSp>
      <p:pic>
        <p:nvPicPr>
          <p:cNvPr id="10" name="Picture 9" descr="department-of-health-human-services-us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99" y="6038530"/>
            <a:ext cx="734901" cy="734901"/>
          </a:xfrm>
          <a:prstGeom prst="rect">
            <a:avLst/>
          </a:prstGeom>
        </p:spPr>
      </p:pic>
      <p:pic>
        <p:nvPicPr>
          <p:cNvPr id="5" name="Picture 4" descr="FMFRI_blu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128" y="5941533"/>
            <a:ext cx="2132228" cy="8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477"/>
            <a:ext cx="9144000" cy="142987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Problems:  The big-data revolution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8940800" cy="52324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6200" y="2489200"/>
            <a:ext cx="8813800" cy="7366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20000"/>
                  <a:satMod val="130000"/>
                  <a:alpha val="16000"/>
                </a:schemeClr>
              </a:gs>
              <a:gs pos="50000">
                <a:schemeClr val="accent3">
                  <a:shade val="90000"/>
                  <a:satMod val="130000"/>
                  <a:alpha val="16000"/>
                </a:schemeClr>
              </a:gs>
              <a:gs pos="100000">
                <a:schemeClr val="accent3">
                  <a:shade val="100000"/>
                  <a:satMod val="200000"/>
                  <a:lumMod val="120000"/>
                  <a:alpha val="1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latin typeface="Arial Black"/>
                <a:cs typeface="Arial Black"/>
              </a:rPr>
              <a:t>WHY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WHAT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26355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196477"/>
            <a:ext cx="9144000" cy="142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Problems:  The big-data revolution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0" y="6488667"/>
            <a:ext cx="9144000" cy="36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OPEN SCIENCE:        </a:t>
            </a: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WHY      </a:t>
            </a:r>
            <a:r>
              <a:rPr lang="en" sz="1800">
                <a:solidFill>
                  <a:srgbClr val="59595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➔</a:t>
            </a:r>
            <a:r>
              <a:rPr lang="en" sz="18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      WHAT      </a:t>
            </a:r>
            <a:r>
              <a:rPr lang="en" sz="1800">
                <a:solidFill>
                  <a:srgbClr val="59595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➔</a:t>
            </a:r>
            <a:r>
              <a:rPr lang="en" sz="18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      HOW   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700" y="909441"/>
            <a:ext cx="4965600" cy="51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165100" y="1384300"/>
            <a:ext cx="24417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UK Biobank</a:t>
            </a:r>
            <a:br>
              <a:rPr lang="en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Imaging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Initiative</a:t>
            </a:r>
          </a:p>
        </p:txBody>
      </p:sp>
    </p:spTree>
    <p:extLst>
      <p:ext uri="{BB962C8B-B14F-4D97-AF65-F5344CB8AC3E}">
        <p14:creationId xmlns:p14="http://schemas.microsoft.com/office/powerpoint/2010/main" val="29637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0" y="-196477"/>
            <a:ext cx="9144000" cy="142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Problems:  The big-data revolution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0" y="6488667"/>
            <a:ext cx="9144000" cy="36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OPEN SCIENCE:        </a:t>
            </a: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WHY      </a:t>
            </a:r>
            <a:r>
              <a:rPr lang="en" sz="1800">
                <a:solidFill>
                  <a:srgbClr val="59595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➔</a:t>
            </a:r>
            <a:r>
              <a:rPr lang="en" sz="18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      WHAT      </a:t>
            </a:r>
            <a:r>
              <a:rPr lang="en" sz="1800">
                <a:solidFill>
                  <a:srgbClr val="59595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➔</a:t>
            </a:r>
            <a:r>
              <a:rPr lang="en" sz="18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      HOW   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165100" y="1384300"/>
            <a:ext cx="24417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UK Biobank</a:t>
            </a:r>
            <a:br>
              <a:rPr lang="en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Imaging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Initiative</a:t>
            </a:r>
          </a:p>
        </p:txBody>
      </p:sp>
      <p:pic>
        <p:nvPicPr>
          <p:cNvPr id="160" name="Shape 160" descr="Screenshot 2016-11-02 10.19.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0200" y="1047844"/>
            <a:ext cx="5778600" cy="498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98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0" y="-196477"/>
            <a:ext cx="9144000" cy="142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Problems:  The big-data revolution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0" y="6488667"/>
            <a:ext cx="9144000" cy="36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OPEN SCIENCE:        </a:t>
            </a: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WHY      </a:t>
            </a:r>
            <a:r>
              <a:rPr lang="en" sz="1800">
                <a:solidFill>
                  <a:srgbClr val="59595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➔</a:t>
            </a:r>
            <a:r>
              <a:rPr lang="en" sz="18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      WHAT      </a:t>
            </a:r>
            <a:r>
              <a:rPr lang="en" sz="1800">
                <a:solidFill>
                  <a:srgbClr val="59595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➔</a:t>
            </a:r>
            <a:r>
              <a:rPr lang="en" sz="1800">
                <a:solidFill>
                  <a:srgbClr val="595959"/>
                </a:solidFill>
                <a:latin typeface="Arial Black"/>
                <a:ea typeface="Arial Black"/>
                <a:cs typeface="Arial Black"/>
                <a:sym typeface="Arial Black"/>
              </a:rPr>
              <a:t>      HOW   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038940"/>
            <a:ext cx="6403800" cy="528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21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0813" cy="856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Why: Replicable vs. Reproducible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942040"/>
            <a:ext cx="4343400" cy="5674659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Replication: new data, different team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Reproducible:</a:t>
            </a:r>
            <a:br>
              <a:rPr lang="en-US" sz="3200" dirty="0" smtClean="0"/>
            </a:br>
            <a:r>
              <a:rPr lang="en-US" sz="3200" dirty="0" smtClean="0"/>
              <a:t>Same data, different </a:t>
            </a:r>
            <a:br>
              <a:rPr lang="en-US" sz="3200" dirty="0" smtClean="0"/>
            </a:br>
            <a:r>
              <a:rPr lang="en-US" sz="3200" dirty="0" smtClean="0"/>
              <a:t>team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Where replication is hard or impossible, reproducible is the next best thing</a:t>
            </a:r>
          </a:p>
          <a:p>
            <a:pPr>
              <a:buFont typeface="Arial"/>
              <a:buChar char="•"/>
            </a:pPr>
            <a:r>
              <a:rPr lang="en-US" sz="1600" dirty="0">
                <a:hlinkClick r:id="rId2"/>
              </a:rPr>
              <a:t>http://biorxiv.org/content/biorxiv/early/2016/07/29/066803.</a:t>
            </a:r>
            <a:r>
              <a:rPr lang="en-US" sz="1600" dirty="0" smtClean="0">
                <a:hlinkClick r:id="rId2"/>
              </a:rPr>
              <a:t>full.pdf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942041"/>
            <a:ext cx="4851400" cy="57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2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The Problem</a:t>
            </a:r>
          </a:p>
          <a:p>
            <a:pPr lvl="1">
              <a:buFont typeface="Arial"/>
              <a:buChar char="•"/>
            </a:pPr>
            <a:r>
              <a:rPr lang="en-US" sz="3000" dirty="0" smtClean="0"/>
              <a:t>Reproducibility</a:t>
            </a:r>
          </a:p>
          <a:p>
            <a:pPr lvl="1">
              <a:buFont typeface="Arial"/>
              <a:buChar char="•"/>
            </a:pPr>
            <a:r>
              <a:rPr lang="en-US" sz="3000" dirty="0" smtClean="0"/>
              <a:t>Wasted resources</a:t>
            </a:r>
          </a:p>
          <a:p>
            <a:pPr lvl="1">
              <a:buFont typeface="Arial"/>
              <a:buChar char="•"/>
            </a:pPr>
            <a:r>
              <a:rPr lang="en-US" sz="3000" dirty="0" smtClean="0"/>
              <a:t>Lack of integration</a:t>
            </a:r>
          </a:p>
          <a:p>
            <a:pPr lvl="1">
              <a:buFont typeface="Arial"/>
              <a:buChar char="•"/>
            </a:pPr>
            <a:r>
              <a:rPr lang="en-US" sz="3000" dirty="0" smtClean="0"/>
              <a:t>Ill-prepared to work with big datasets</a:t>
            </a:r>
          </a:p>
          <a:p>
            <a:pPr>
              <a:buFont typeface="Arial"/>
              <a:buChar char="•"/>
            </a:pPr>
            <a:r>
              <a:rPr lang="en-US" sz="32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What is Open Science?</a:t>
            </a:r>
          </a:p>
          <a:p>
            <a:pPr>
              <a:buFont typeface="Arial"/>
              <a:buChar char="•"/>
            </a:pPr>
            <a:r>
              <a:rPr lang="en-US" sz="3200" dirty="0" smtClean="0">
                <a:solidFill>
                  <a:srgbClr val="595959"/>
                </a:solidFill>
              </a:rPr>
              <a:t>How do I do Open Science?</a:t>
            </a:r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 smtClean="0">
                <a:solidFill>
                  <a:srgbClr val="595959"/>
                </a:solidFill>
              </a:rPr>
              <a:t>Why do we need Open Science?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What is Open Science?</a:t>
            </a:r>
          </a:p>
          <a:p>
            <a:pPr>
              <a:buFont typeface="Arial"/>
              <a:buChar char="•"/>
            </a:pPr>
            <a:r>
              <a:rPr lang="en-US" sz="3200" dirty="0" smtClean="0">
                <a:solidFill>
                  <a:srgbClr val="595959"/>
                </a:solidFill>
              </a:rPr>
              <a:t>How do I do Open Science?</a:t>
            </a:r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2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is Open Science?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27" y="1079500"/>
            <a:ext cx="4837144" cy="520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WHY</a:t>
            </a:r>
            <a:r>
              <a:rPr lang="en-US" dirty="0" smtClean="0"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WHAT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240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is Open Data?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" y="990600"/>
            <a:ext cx="4837144" cy="520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WHY</a:t>
            </a:r>
            <a:r>
              <a:rPr lang="en-US" dirty="0" smtClean="0"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WHAT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34729" y="2513568"/>
            <a:ext cx="800100" cy="314960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03799" y="990600"/>
            <a:ext cx="414020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deposited in a public, community-recognized repository with a stable </a:t>
            </a:r>
            <a:r>
              <a:rPr lang="en-US" sz="2400" dirty="0" smtClean="0"/>
              <a:t>DOI</a:t>
            </a:r>
          </a:p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Follows FAIR Principle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Findable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Accessible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Intra</a:t>
            </a:r>
            <a:r>
              <a:rPr lang="en-US" sz="2400" dirty="0"/>
              <a:t>-</a:t>
            </a:r>
            <a:r>
              <a:rPr lang="en-US" sz="2400" dirty="0" smtClean="0"/>
              <a:t>operable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Reusable</a:t>
            </a:r>
          </a:p>
          <a:p>
            <a:endParaRPr lang="en-US" sz="2400" dirty="0"/>
          </a:p>
          <a:p>
            <a:r>
              <a:rPr lang="en-US" sz="2400" dirty="0"/>
              <a:t>Should </a:t>
            </a:r>
            <a:r>
              <a:rPr lang="en-US" sz="2400" dirty="0" smtClean="0"/>
              <a:t>be deposited </a:t>
            </a:r>
            <a:r>
              <a:rPr lang="en-US" sz="2400" i="1" dirty="0" smtClean="0"/>
              <a:t>before</a:t>
            </a:r>
            <a:r>
              <a:rPr lang="en-US" sz="2400" dirty="0" smtClean="0"/>
              <a:t> publication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70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25400"/>
            <a:ext cx="9131300" cy="869577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Open Data: Community recognized Repositories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55600" y="1463895"/>
            <a:ext cx="31293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Domain</a:t>
            </a:r>
            <a:r>
              <a:rPr lang="en-US" sz="2400" dirty="0" smtClean="0"/>
              <a:t> </a:t>
            </a:r>
            <a:r>
              <a:rPr lang="en-US" sz="2400" dirty="0" smtClean="0"/>
              <a:t>Specific Repos 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err="1" smtClean="0"/>
              <a:t>OpenfMRI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err="1" smtClean="0"/>
              <a:t>dbGap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F</a:t>
            </a:r>
            <a:r>
              <a:rPr lang="en-US" sz="2400" dirty="0" smtClean="0"/>
              <a:t>CP/INDI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LONI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NITRC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XNAT </a:t>
            </a:r>
            <a:r>
              <a:rPr lang="en-US" sz="2400" dirty="0" smtClean="0"/>
              <a:t>Central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99000" y="1530790"/>
            <a:ext cx="4445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Agnostic Repos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FigShare</a:t>
            </a:r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Dryad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DataVerse</a:t>
            </a:r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Open Science </a:t>
            </a:r>
            <a:br>
              <a:rPr lang="en-US" sz="2800" dirty="0" smtClean="0"/>
            </a:br>
            <a:r>
              <a:rPr lang="en-US" sz="2800" dirty="0" smtClean="0"/>
              <a:t>Framework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NIMH Data </a:t>
            </a:r>
            <a:r>
              <a:rPr lang="en-US" sz="2800" dirty="0" smtClean="0"/>
              <a:t>Archive (NDAR)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WHY</a:t>
            </a:r>
            <a:r>
              <a:rPr lang="en-US" dirty="0" smtClean="0"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WHAT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5695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Why do we need Open Science?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What is Open Science?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How do I do Open Science?</a:t>
            </a:r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2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is Open Code?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6" y="1065768"/>
            <a:ext cx="4837144" cy="5207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163529" y="2589768"/>
            <a:ext cx="800100" cy="314960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8300" y="1031776"/>
            <a:ext cx="48513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Open code enables</a:t>
            </a:r>
            <a:br>
              <a:rPr lang="en-US" sz="3200" dirty="0" smtClean="0"/>
            </a:br>
            <a:r>
              <a:rPr lang="en-US" sz="3200" dirty="0" smtClean="0"/>
              <a:t>greater reproducibility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(includes non-code methods)</a:t>
            </a:r>
          </a:p>
          <a:p>
            <a:pPr marL="914400" lvl="1" indent="-457200">
              <a:buFont typeface="Arial"/>
              <a:buChar char="•"/>
            </a:pPr>
            <a:endParaRPr lang="en-US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WHY</a:t>
            </a:r>
            <a:r>
              <a:rPr lang="en-US" dirty="0" smtClean="0"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WHAT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21168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Open Code – Don’t Reinvent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OPEN SCIENCE:        WHY     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latin typeface="Arial Black"/>
                <a:cs typeface="Arial Black"/>
              </a:rPr>
              <a:t>      WHAT     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latin typeface="Arial Black"/>
                <a:cs typeface="Arial Black"/>
              </a:rPr>
              <a:t>      HOW   </a:t>
            </a:r>
            <a:endParaRPr lang="en-US" dirty="0">
              <a:latin typeface="Arial Black"/>
              <a:cs typeface="Arial Blac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3889" b="24444"/>
          <a:stretch/>
        </p:blipFill>
        <p:spPr>
          <a:xfrm>
            <a:off x="505107" y="990600"/>
            <a:ext cx="7827280" cy="227480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3238500"/>
            <a:ext cx="7770813" cy="8695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Reuse and improve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0732"/>
          <a:stretch/>
        </p:blipFill>
        <p:spPr>
          <a:xfrm>
            <a:off x="505107" y="3949700"/>
            <a:ext cx="7830173" cy="21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2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4877"/>
            <a:ext cx="9144000" cy="89767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Open Code - Version Control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80280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Version control systems allows you to: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Store all of your analysis in a central repository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Keep a history of “snapshots” of your evolving analysis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Quickly switch between different versions of your analysis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Adopt and modify code from other scientists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Collaborate</a:t>
            </a:r>
            <a:endParaRPr lang="en-US" sz="2800" dirty="0"/>
          </a:p>
        </p:txBody>
      </p:sp>
      <p:pic>
        <p:nvPicPr>
          <p:cNvPr id="3" name="Picture 2" descr="GitHub_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4315778"/>
            <a:ext cx="2984500" cy="1223645"/>
          </a:xfrm>
          <a:prstGeom prst="rect">
            <a:avLst/>
          </a:prstGeom>
        </p:spPr>
      </p:pic>
      <p:pic>
        <p:nvPicPr>
          <p:cNvPr id="6" name="Picture 5" descr="GitHub-Mark-Light-120px-pl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4165600"/>
            <a:ext cx="1524000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4445000"/>
            <a:ext cx="2908300" cy="96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759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WHY</a:t>
            </a:r>
            <a:r>
              <a:rPr lang="en-US" dirty="0" smtClean="0"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WHAT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7284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0813" cy="856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Why: Replicable vs. Reproducible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942040"/>
            <a:ext cx="4343400" cy="5674659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Replication: new data, different team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Reproducible:</a:t>
            </a:r>
            <a:br>
              <a:rPr lang="en-US" sz="3200" dirty="0" smtClean="0"/>
            </a:br>
            <a:r>
              <a:rPr lang="en-US" sz="3200" dirty="0" smtClean="0"/>
              <a:t>Same data, different </a:t>
            </a:r>
            <a:br>
              <a:rPr lang="en-US" sz="3200" dirty="0" smtClean="0"/>
            </a:br>
            <a:r>
              <a:rPr lang="en-US" sz="3200" dirty="0" smtClean="0"/>
              <a:t>team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Where replication is hard or impossible, reproducible is the next best thing</a:t>
            </a:r>
          </a:p>
          <a:p>
            <a:pPr>
              <a:buFont typeface="Arial"/>
              <a:buChar char="•"/>
            </a:pPr>
            <a:r>
              <a:rPr lang="en-US" sz="1600" dirty="0">
                <a:hlinkClick r:id="rId2"/>
              </a:rPr>
              <a:t>http://biorxiv.org/content/biorxiv/early/2016/07/29/066803.</a:t>
            </a:r>
            <a:r>
              <a:rPr lang="en-US" sz="1600" dirty="0" smtClean="0">
                <a:hlinkClick r:id="rId2"/>
              </a:rPr>
              <a:t>full.pdf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942041"/>
            <a:ext cx="4851400" cy="57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6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Course: Learning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Font typeface="Arial" charset="0"/>
              <a:buChar char="•"/>
            </a:pPr>
            <a:r>
              <a:rPr lang="en-US" sz="3600" dirty="0"/>
              <a:t>Sticky Notes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600" dirty="0" smtClean="0"/>
              <a:t>Philosophy: minimize lecturing, mostly interactive and live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600" dirty="0" smtClean="0"/>
              <a:t>Ask and help your neighbors</a:t>
            </a:r>
            <a:endParaRPr lang="en-US" sz="360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400" dirty="0" smtClean="0"/>
              <a:t>Google Docs for sharing code snippets and links:	</a:t>
            </a:r>
          </a:p>
          <a:p>
            <a:pPr lvl="2">
              <a:spcBef>
                <a:spcPts val="0"/>
              </a:spcBef>
              <a:buFont typeface="Arial" charset="0"/>
              <a:buChar char="•"/>
            </a:pPr>
            <a:r>
              <a:rPr lang="en-US" sz="3200" dirty="0">
                <a:hlinkClick r:id="rId2"/>
              </a:rPr>
              <a:t>http://</a:t>
            </a:r>
            <a:r>
              <a:rPr lang="en-US" sz="3200" dirty="0" smtClean="0">
                <a:hlinkClick r:id="rId2"/>
              </a:rPr>
              <a:t>bit.ly/NIHPIDAY2017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86957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are Open Papers?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7" y="1099603"/>
            <a:ext cx="4837144" cy="5207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873500" y="2623603"/>
            <a:ext cx="800100" cy="3149600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89500" y="1318203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Preprint posting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Open access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Open review</a:t>
            </a:r>
          </a:p>
          <a:p>
            <a:pPr marL="914400" lvl="1" indent="-457200">
              <a:buFont typeface="Arial"/>
              <a:buChar char="•"/>
            </a:pPr>
            <a:endParaRPr lang="en-US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WHY</a:t>
            </a:r>
            <a:r>
              <a:rPr lang="en-US" dirty="0" smtClean="0"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WHAT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2525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Open Papers: Preprint posting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0" y="536100"/>
            <a:ext cx="9144000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3200" dirty="0" smtClean="0"/>
          </a:p>
          <a:p>
            <a:pPr lvl="1"/>
            <a:endParaRPr lang="en-US" sz="3200" dirty="0"/>
          </a:p>
          <a:p>
            <a:pPr marL="914400" lvl="1" indent="-457200">
              <a:buFont typeface="Arial"/>
              <a:buChar char="•"/>
            </a:pPr>
            <a:endParaRPr lang="en-US" sz="3200" dirty="0" smtClean="0"/>
          </a:p>
          <a:p>
            <a:pPr marL="914400" lvl="1" indent="-457200">
              <a:buFont typeface="Arial"/>
              <a:buChar char="•"/>
            </a:pPr>
            <a:endParaRPr lang="en-US" sz="3200" dirty="0"/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Benefits: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/>
              <a:t>Open access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/>
              <a:t>Catch errors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/>
              <a:t>Earlier citation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/>
              <a:t>Earlier precedence, </a:t>
            </a:r>
            <a:br>
              <a:rPr lang="en-US" sz="3200" dirty="0" smtClean="0"/>
            </a:br>
            <a:r>
              <a:rPr lang="en-US" sz="3200" dirty="0" smtClean="0"/>
              <a:t>prevent scooping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/>
              <a:t>Speed and improve final submission</a:t>
            </a:r>
          </a:p>
          <a:p>
            <a:pPr marL="914400" lvl="1" indent="-457200">
              <a:buFont typeface="Arial"/>
              <a:buChar char="•"/>
            </a:pP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26455"/>
            <a:ext cx="3229864" cy="86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1173360"/>
            <a:ext cx="3136900" cy="1169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2466586"/>
            <a:ext cx="3975100" cy="28674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6958120" y="3843738"/>
            <a:ext cx="40161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Kriegeskorte (2016)  DOI:</a:t>
            </a:r>
            <a:r>
              <a:rPr lang="pl-PL" sz="1200" dirty="0" smtClean="0">
                <a:latin typeface="Arial"/>
                <a:cs typeface="Arial"/>
              </a:rPr>
              <a:t>10.15200</a:t>
            </a:r>
            <a:r>
              <a:rPr lang="pl-PL" sz="1200" dirty="0">
                <a:latin typeface="Arial"/>
                <a:cs typeface="Arial"/>
              </a:rPr>
              <a:t>/winn.145838.88372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WHY</a:t>
            </a:r>
            <a:r>
              <a:rPr lang="en-US" dirty="0" smtClean="0"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WHAT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61763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222"/>
            <a:ext cx="7770813" cy="869577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Open Access</a:t>
            </a:r>
            <a:br>
              <a:rPr lang="en-US" sz="3200" dirty="0" smtClean="0"/>
            </a:br>
            <a:r>
              <a:rPr lang="en-US" sz="3200" dirty="0" smtClean="0"/>
              <a:t>Open access publication are cited more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OPEN SCIENCE:        WHY     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latin typeface="Arial Black"/>
                <a:cs typeface="Arial Black"/>
              </a:rPr>
              <a:t>      WHAT     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latin typeface="Arial Black"/>
                <a:cs typeface="Arial Black"/>
              </a:rPr>
              <a:t>      HOW   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10" name="Shape 129"/>
          <p:cNvSpPr/>
          <p:nvPr/>
        </p:nvSpPr>
        <p:spPr>
          <a:xfrm>
            <a:off x="0" y="5813683"/>
            <a:ext cx="914400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200"/>
            </a:lvl1pPr>
          </a:lstStyle>
          <a:p>
            <a:pPr algn="ctr"/>
            <a:r>
              <a:rPr sz="2000" dirty="0"/>
              <a:t>mean citation rate of OA articles divided by mean citation rate of non-OA articles 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5655545" y="3169516"/>
            <a:ext cx="49904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elifesciences.org</a:t>
            </a:r>
            <a:r>
              <a:rPr lang="en-US" sz="1200" dirty="0"/>
              <a:t>/content/5/e16800%20</a:t>
            </a:r>
          </a:p>
        </p:txBody>
      </p:sp>
      <p:pic>
        <p:nvPicPr>
          <p:cNvPr id="12" name="Picture 11" descr="elife-16800-fig1-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2" y="954999"/>
            <a:ext cx="7213600" cy="48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7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0822"/>
            <a:ext cx="7770813" cy="869577"/>
          </a:xfrm>
        </p:spPr>
        <p:txBody>
          <a:bodyPr>
            <a:noAutofit/>
          </a:bodyPr>
          <a:lstStyle/>
          <a:p>
            <a:r>
              <a:rPr lang="en-US" sz="4000" dirty="0" smtClean="0"/>
              <a:t>Open Review</a:t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16000"/>
            <a:ext cx="4432300" cy="1899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95"/>
          <a:stretch/>
        </p:blipFill>
        <p:spPr>
          <a:xfrm>
            <a:off x="5167313" y="950637"/>
            <a:ext cx="32766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2195"/>
          <a:stretch/>
        </p:blipFill>
        <p:spPr>
          <a:xfrm>
            <a:off x="4737100" y="2207937"/>
            <a:ext cx="4140200" cy="9060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000" y="3429000"/>
            <a:ext cx="7772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Public discussion of pros and cons of submission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Optional anonymity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Prevent low-quality and or biased review</a:t>
            </a: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WHY</a:t>
            </a:r>
            <a:r>
              <a:rPr lang="en-US" dirty="0" smtClean="0"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WHAT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58657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0822"/>
            <a:ext cx="7770813" cy="869577"/>
          </a:xfrm>
        </p:spPr>
        <p:txBody>
          <a:bodyPr>
            <a:noAutofit/>
          </a:bodyPr>
          <a:lstStyle/>
          <a:p>
            <a:r>
              <a:rPr lang="en-US" sz="4000" dirty="0" smtClean="0"/>
              <a:t>Incentives: Badges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WHY</a:t>
            </a:r>
            <a:r>
              <a:rPr lang="en-US" dirty="0" smtClean="0"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WHAT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206" y="1282994"/>
            <a:ext cx="4957865" cy="4668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7127"/>
          <a:stretch/>
        </p:blipFill>
        <p:spPr>
          <a:xfrm>
            <a:off x="1051075" y="2805193"/>
            <a:ext cx="1878737" cy="18586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34576"/>
          <a:stretch/>
        </p:blipFill>
        <p:spPr>
          <a:xfrm>
            <a:off x="154982" y="980399"/>
            <a:ext cx="3670924" cy="18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7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Why do we need Open Science?</a:t>
            </a:r>
          </a:p>
          <a:p>
            <a:pPr>
              <a:buFont typeface="Arial"/>
              <a:buChar char="•"/>
            </a:pPr>
            <a:r>
              <a:rPr lang="en-US" sz="3200" dirty="0" smtClean="0">
                <a:solidFill>
                  <a:srgbClr val="595959"/>
                </a:solidFill>
              </a:rPr>
              <a:t>What is Open Science?</a:t>
            </a:r>
          </a:p>
          <a:p>
            <a:pPr>
              <a:buFont typeface="Arial"/>
              <a:buChar char="•"/>
            </a:pPr>
            <a:r>
              <a:rPr lang="en-US" sz="3200" dirty="0" smtClean="0">
                <a:solidFill>
                  <a:srgbClr val="595959"/>
                </a:solidFill>
              </a:rPr>
              <a:t>How do I do Open Science?</a:t>
            </a:r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2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3287059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 smtClean="0">
                <a:solidFill>
                  <a:srgbClr val="595959"/>
                </a:solidFill>
              </a:rPr>
              <a:t>Why do we need Open Science?</a:t>
            </a:r>
          </a:p>
          <a:p>
            <a:pPr>
              <a:buFont typeface="Arial"/>
              <a:buChar char="•"/>
            </a:pPr>
            <a:r>
              <a:rPr lang="en-US" sz="3200" dirty="0" smtClean="0">
                <a:solidFill>
                  <a:srgbClr val="595959"/>
                </a:solidFill>
              </a:rPr>
              <a:t>What is Open Science?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How do I do Open Science?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WHY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WHAT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HOW   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7715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5977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– Plan Ahead</a:t>
            </a:r>
            <a:endParaRPr lang="en-US" sz="32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839694"/>
            <a:ext cx="9055100" cy="4862606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Get data sharing in your protocol: </a:t>
            </a:r>
          </a:p>
          <a:p>
            <a:pPr lvl="1">
              <a:buFont typeface="Arial"/>
              <a:buChar char="•"/>
            </a:pPr>
            <a:r>
              <a:rPr lang="en-US" sz="3000" dirty="0" smtClean="0"/>
              <a:t>NIMH Data Sharing </a:t>
            </a:r>
            <a:r>
              <a:rPr lang="en-US" sz="3000" dirty="0" err="1" smtClean="0"/>
              <a:t>Commitee</a:t>
            </a:r>
            <a:endParaRPr lang="en-US" sz="3000" dirty="0" smtClean="0"/>
          </a:p>
          <a:p>
            <a:pPr lvl="1">
              <a:buFont typeface="Arial"/>
              <a:buChar char="•"/>
            </a:pP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://open-brain-</a:t>
            </a:r>
            <a:r>
              <a:rPr lang="en-US" sz="2400" dirty="0" smtClean="0">
                <a:hlinkClick r:id="rId2"/>
              </a:rPr>
              <a:t>consent.readthedocs.io</a:t>
            </a: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600" dirty="0" smtClean="0"/>
              <a:t>When designing, collecting, and analyzing</a:t>
            </a:r>
            <a:br>
              <a:rPr lang="en-US" sz="2600" dirty="0" smtClean="0"/>
            </a:br>
            <a:r>
              <a:rPr lang="en-US" sz="2600" dirty="0" smtClean="0"/>
              <a:t>consult with standards </a:t>
            </a:r>
            <a:r>
              <a:rPr lang="en-US" sz="2600" dirty="0" smtClean="0"/>
              <a:t>documents: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Enhancing </a:t>
            </a:r>
            <a:r>
              <a:rPr lang="en-US" sz="2400" dirty="0" smtClean="0"/>
              <a:t>Quality and Transparency of Health Research</a:t>
            </a:r>
            <a:br>
              <a:rPr lang="en-US" sz="2400" dirty="0" smtClean="0"/>
            </a:br>
            <a:r>
              <a:rPr lang="en-US" sz="2400" dirty="0" smtClean="0"/>
              <a:t>(EQUATOR) </a:t>
            </a: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://www.equator-</a:t>
            </a:r>
            <a:r>
              <a:rPr lang="en-US" sz="2400" dirty="0" smtClean="0">
                <a:hlinkClick r:id="rId3"/>
              </a:rPr>
              <a:t>network.org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0" y="1506444"/>
            <a:ext cx="2921000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WHY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WHAT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HOW   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408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-125968"/>
            <a:ext cx="9144000" cy="106007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Standards – EQUATOR &amp; COBIDAS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955200"/>
            <a:ext cx="9144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EQUATOR: Different standards for different designs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 dirty="0" smtClean="0"/>
              <a:t>RCT, crossover, observational, etc.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COBIDAS: Recommendation for brain imaging</a:t>
            </a:r>
            <a:endParaRPr lang="en-US" sz="3200" dirty="0"/>
          </a:p>
          <a:p>
            <a:pPr marL="514350" indent="-514350">
              <a:buFont typeface="Arial"/>
              <a:buChar char="•"/>
            </a:pPr>
            <a:r>
              <a:rPr lang="en-US" sz="2400" dirty="0" smtClean="0"/>
              <a:t>Both </a:t>
            </a:r>
            <a:r>
              <a:rPr lang="en-US" sz="2400" dirty="0" smtClean="0"/>
              <a:t>EQUATOR and COBIDAS focus on reporting,</a:t>
            </a:r>
          </a:p>
          <a:p>
            <a:pPr marL="514350" indent="-514350">
              <a:buFont typeface="Arial"/>
              <a:buChar char="•"/>
            </a:pPr>
            <a:r>
              <a:rPr lang="en-US" sz="2400" dirty="0" smtClean="0"/>
              <a:t>Reviewing them in advance will help you plan and design your study</a:t>
            </a:r>
          </a:p>
          <a:p>
            <a:pPr marL="514350" indent="-514350">
              <a:buFont typeface="Arial"/>
              <a:buChar char="•"/>
            </a:pPr>
            <a:r>
              <a:rPr lang="en-US" sz="2400" dirty="0" smtClean="0"/>
              <a:t>Also useful reference when reviewing papers</a:t>
            </a:r>
            <a:endParaRPr lang="en-US" sz="3200" dirty="0" smtClean="0"/>
          </a:p>
          <a:p>
            <a:pPr marL="914400" lvl="1" indent="-457200">
              <a:buFont typeface="Arial"/>
              <a:buChar char="•"/>
            </a:pPr>
            <a:endParaRPr lang="en-US" sz="3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WHY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WHAT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HOW   </a:t>
            </a:r>
            <a:endParaRPr lang="en-US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259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-125968"/>
            <a:ext cx="9144000" cy="106007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Standards – </a:t>
            </a:r>
            <a:r>
              <a:rPr lang="en-US" sz="4000" dirty="0" smtClean="0"/>
              <a:t>EQUATOR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955200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Checklists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WHY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WHAT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HOW   </a:t>
            </a:r>
            <a:endParaRPr lang="en-US" dirty="0">
              <a:latin typeface="Arial Black"/>
              <a:cs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801"/>
            <a:ext cx="7226744" cy="3494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016" y="3238500"/>
            <a:ext cx="5979783" cy="304808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19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5977"/>
            <a:ext cx="7770813" cy="869577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How to be Open – Choose your battles</a:t>
            </a:r>
            <a:br>
              <a:rPr lang="en-US" sz="4000" dirty="0" smtClean="0"/>
            </a:br>
            <a:r>
              <a:rPr lang="en-US" sz="3200" dirty="0" smtClean="0"/>
              <a:t>Be open when you can, as you can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WHY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WHAT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latin typeface="Arial Black"/>
                <a:cs typeface="Arial Black"/>
              </a:rPr>
              <a:t>HOW   </a:t>
            </a:r>
            <a:endParaRPr lang="en-US" dirty="0">
              <a:latin typeface="Arial Black"/>
              <a:cs typeface="Arial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054100"/>
            <a:ext cx="5811360" cy="50243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94860" y="1539497"/>
            <a:ext cx="4189413" cy="215901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5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955200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raining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Asking </a:t>
            </a:r>
            <a:r>
              <a:rPr lang="en-US" sz="3200" dirty="0" smtClean="0"/>
              <a:t>for </a:t>
            </a:r>
            <a:r>
              <a:rPr lang="en-US" sz="3200" dirty="0" smtClean="0"/>
              <a:t>help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HPC Walk-in sessions</a:t>
            </a:r>
            <a:endParaRPr lang="en-US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NIMH Data </a:t>
            </a:r>
            <a:r>
              <a:rPr lang="en-US" sz="3200" dirty="0" smtClean="0"/>
              <a:t>Science and Sharing Team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5977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to Open – You don’t have to do it alone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Black"/>
                <a:cs typeface="Arial Black"/>
              </a:rPr>
              <a:t>OPEN SCIENCE:        WHY     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latin typeface="Arial Black"/>
                <a:cs typeface="Arial Black"/>
              </a:rPr>
              <a:t>      WHAT     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latin typeface="Arial Black"/>
                <a:cs typeface="Arial Black"/>
              </a:rPr>
              <a:t>      HOW   </a:t>
            </a:r>
            <a:endParaRPr lang="en-US" dirty="0">
              <a:latin typeface="Arial Black"/>
              <a:cs typeface="Arial Black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81412" y="955200"/>
            <a:ext cx="5956188" cy="1018274"/>
            <a:chOff x="1079612" y="2311400"/>
            <a:chExt cx="5956188" cy="10182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612" y="2311400"/>
              <a:ext cx="2781188" cy="1018274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1079612" y="2364474"/>
              <a:ext cx="3022488" cy="835926"/>
              <a:chOff x="1079612" y="2364474"/>
              <a:chExt cx="3022488" cy="83592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079612" y="2364474"/>
                <a:ext cx="3022488" cy="8359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11" name="Picture 10" descr="software-carpentry-banne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12" y="2364474"/>
                <a:ext cx="2895600" cy="589280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406400" y="4421332"/>
            <a:ext cx="4491064" cy="1679755"/>
            <a:chOff x="406400" y="4359340"/>
            <a:chExt cx="4491064" cy="167975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368" y="4359340"/>
              <a:ext cx="1316395" cy="1297723"/>
            </a:xfrm>
            <a:prstGeom prst="rect">
              <a:avLst/>
            </a:prstGeom>
          </p:spPr>
        </p:pic>
        <p:pic>
          <p:nvPicPr>
            <p:cNvPr id="15" name="Picture 14" descr="profilePic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00" y="4359340"/>
              <a:ext cx="1255466" cy="125546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06400" y="5669763"/>
              <a:ext cx="4491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Adam Thomas      John Lee      </a:t>
              </a:r>
              <a:r>
                <a:rPr lang="en-US" dirty="0" smtClean="0"/>
                <a:t>Dylan Nielson</a:t>
              </a:r>
              <a:endParaRPr lang="en-US" dirty="0"/>
            </a:p>
          </p:txBody>
        </p:sp>
      </p:grpSp>
      <p:pic>
        <p:nvPicPr>
          <p:cNvPr id="19" name="Shape 202"/>
          <p:cNvPicPr preferRelativeResize="0"/>
          <p:nvPr/>
        </p:nvPicPr>
        <p:blipFill rotWithShape="1">
          <a:blip r:embed="rId6">
            <a:alphaModFix/>
          </a:blip>
          <a:srcRect l="14801" r="14949"/>
          <a:stretch/>
        </p:blipFill>
        <p:spPr>
          <a:xfrm>
            <a:off x="3380955" y="4416321"/>
            <a:ext cx="911701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974951"/>
            <a:ext cx="2273300" cy="167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278" y="2065074"/>
            <a:ext cx="3265622" cy="77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6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980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800" dirty="0"/>
              <a:t>Data Science and Sharing Team’s</a:t>
            </a:r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Workshop on Open and Reproducible Neuroscience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800" dirty="0"/>
              <a:t>Mar 13-17th, 2017</a:t>
            </a:r>
            <a:br>
              <a:rPr lang="en" sz="2800" dirty="0"/>
            </a:br>
            <a:endParaRPr lang="en" sz="2800" dirty="0"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311700" y="1550674"/>
            <a:ext cx="8520600" cy="499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 dirty="0">
                <a:solidFill>
                  <a:srgbClr val="FFFFFF"/>
                </a:solidFill>
              </a:rPr>
              <a:t>45 applications, 25 students attended</a:t>
            </a: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 dirty="0">
                <a:solidFill>
                  <a:srgbClr val="FFFFFF"/>
                </a:solidFill>
              </a:rPr>
              <a:t>16 hours of instruction on Python, </a:t>
            </a:r>
            <a:r>
              <a:rPr lang="en" sz="2400" dirty="0" err="1">
                <a:solidFill>
                  <a:srgbClr val="FFFFFF"/>
                </a:solidFill>
              </a:rPr>
              <a:t>Git</a:t>
            </a:r>
            <a:r>
              <a:rPr lang="en" sz="2400" dirty="0">
                <a:solidFill>
                  <a:srgbClr val="FFFFFF"/>
                </a:solidFill>
              </a:rPr>
              <a:t>, Data Repositories, </a:t>
            </a:r>
            <a:r>
              <a:rPr lang="en" sz="2400" dirty="0" err="1">
                <a:solidFill>
                  <a:srgbClr val="FFFFFF"/>
                </a:solidFill>
              </a:rPr>
              <a:t>Biowulf</a:t>
            </a:r>
            <a:r>
              <a:rPr lang="en" sz="2400" dirty="0">
                <a:solidFill>
                  <a:srgbClr val="FFFFFF"/>
                </a:solidFill>
              </a:rPr>
              <a:t> integration, Pre-registration, and statistical rigor</a:t>
            </a: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 dirty="0">
                <a:solidFill>
                  <a:srgbClr val="FFFFFF"/>
                </a:solidFill>
              </a:rPr>
              <a:t>Instructors from Gallaudet, King’s College London</a:t>
            </a:r>
            <a:r>
              <a:rPr lang="en" sz="2400" dirty="0" smtClean="0">
                <a:solidFill>
                  <a:srgbClr val="FFFFFF"/>
                </a:solidFill>
              </a:rPr>
              <a:t>,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AFNI and </a:t>
            </a:r>
            <a:r>
              <a:rPr lang="en" sz="2400" dirty="0" err="1">
                <a:solidFill>
                  <a:srgbClr val="FFFFFF"/>
                </a:solidFill>
              </a:rPr>
              <a:t>Biowulf</a:t>
            </a:r>
            <a:r>
              <a:rPr lang="en" sz="2400" dirty="0">
                <a:solidFill>
                  <a:srgbClr val="FFFFFF"/>
                </a:solidFill>
              </a:rPr>
              <a:t> </a:t>
            </a:r>
            <a:r>
              <a:rPr lang="en" sz="2400" dirty="0" smtClean="0">
                <a:solidFill>
                  <a:srgbClr val="FFFFFF"/>
                </a:solidFill>
              </a:rPr>
              <a:t>Teams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endParaRPr lang="en" sz="24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 dirty="0">
                <a:solidFill>
                  <a:srgbClr val="FFFFFF"/>
                </a:solidFill>
              </a:rPr>
              <a:t>All course material available online: 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" u="sng" dirty="0" smtClean="0">
                <a:solidFill>
                  <a:schemeClr val="hlink"/>
                </a:solidFill>
                <a:hlinkClick r:id="rId3"/>
              </a:rPr>
              <a:t>https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://github.com/nih-fmrif/NIMH_repro_2017</a:t>
            </a: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 dirty="0">
                <a:solidFill>
                  <a:srgbClr val="FFFFFF"/>
                </a:solidFill>
              </a:rPr>
              <a:t>Next course Nov 2017 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825" y="3293278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6375" y="3293278"/>
            <a:ext cx="8953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6">
            <a:alphaModFix/>
          </a:blip>
          <a:srcRect b="17046"/>
          <a:stretch/>
        </p:blipFill>
        <p:spPr>
          <a:xfrm>
            <a:off x="4410075" y="3293275"/>
            <a:ext cx="857250" cy="8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7">
            <a:alphaModFix/>
          </a:blip>
          <a:srcRect l="23013" t="8933" r="23701" b="24399"/>
          <a:stretch/>
        </p:blipFill>
        <p:spPr>
          <a:xfrm>
            <a:off x="6200775" y="3293275"/>
            <a:ext cx="689419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8">
            <a:alphaModFix/>
          </a:blip>
          <a:srcRect t="27478" r="9788"/>
          <a:stretch/>
        </p:blipFill>
        <p:spPr>
          <a:xfrm>
            <a:off x="5627475" y="4998724"/>
            <a:ext cx="3516527" cy="1543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0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955200"/>
            <a:ext cx="9144000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Science is changing (for the better) in both scope (big) and culture (open) to address future challenges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Open science strives to maximize reproducibility and transparency of data, code, and papers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Adopting Open Science practices yields benefits in productivity, impact, and reach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You don’t have to do it all at once, and you don’t have to do it alone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5977"/>
            <a:ext cx="7770813" cy="86957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Summary and Take Homes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WHY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WHAT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1474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44823"/>
            <a:ext cx="9055100" cy="856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Credits</a:t>
            </a:r>
            <a:br>
              <a:rPr lang="en-US" dirty="0" smtClean="0"/>
            </a:br>
            <a:r>
              <a:rPr lang="en-US" sz="3600" dirty="0" smtClean="0"/>
              <a:t>Material borrowed, adapted, and/or stolen from:</a:t>
            </a:r>
            <a:endParaRPr lang="en-US" sz="3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8900" y="1550894"/>
            <a:ext cx="9055100" cy="5307106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Russ Poldrack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Chris Gorgolewski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Brian Nosek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Tal Yorkoni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Niko Kriegeskorte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Tom Nichols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Phil Bourne</a:t>
            </a:r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1" y="5930900"/>
            <a:ext cx="800100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2" y="5093839"/>
            <a:ext cx="812799" cy="837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1" y="4432422"/>
            <a:ext cx="745621" cy="774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657" y="3721223"/>
            <a:ext cx="697253" cy="711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925" y="2921123"/>
            <a:ext cx="659970" cy="800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9522" y="2159000"/>
            <a:ext cx="771118" cy="939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1" y="1385794"/>
            <a:ext cx="812021" cy="87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9801"/>
            <a:ext cx="9144000" cy="4622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/>
              <a:t>S</a:t>
            </a:r>
            <a:r>
              <a:rPr lang="en-US" sz="3600" dirty="0" smtClean="0"/>
              <a:t>ee online slides for more URLs and </a:t>
            </a:r>
            <a:r>
              <a:rPr lang="en-US" sz="3600" dirty="0"/>
              <a:t>references: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700" dirty="0" smtClean="0">
                <a:hlinkClick r:id="rId2"/>
              </a:rPr>
              <a:t>https://github.com/agt24</a:t>
            </a:r>
            <a:r>
              <a:rPr lang="en-US" sz="3600" dirty="0" smtClean="0">
                <a:hlinkClick r:id="rId2"/>
              </a:rPr>
              <a:t/>
            </a:r>
            <a:br>
              <a:rPr lang="en-US" sz="3600" dirty="0" smtClean="0">
                <a:hlinkClick r:id="rId2"/>
              </a:rPr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5300" dirty="0" smtClean="0"/>
              <a:t>Questions?</a:t>
            </a:r>
            <a:r>
              <a:rPr lang="en-US" sz="5300" dirty="0"/>
              <a:t/>
            </a:r>
            <a:br>
              <a:rPr lang="en-US" sz="530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69141"/>
            <a:ext cx="9055100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What </a:t>
            </a:r>
            <a:r>
              <a:rPr lang="en-US" sz="3200" dirty="0" smtClean="0"/>
              <a:t>Problems are we trying to solve?</a:t>
            </a:r>
            <a:endParaRPr lang="en-US" sz="3200" dirty="0" smtClean="0"/>
          </a:p>
          <a:p>
            <a:pPr>
              <a:buFont typeface="Arial"/>
              <a:buChar char="•"/>
            </a:pPr>
            <a:r>
              <a:rPr lang="en-US" sz="3200" dirty="0" smtClean="0">
                <a:solidFill>
                  <a:srgbClr val="595959"/>
                </a:solidFill>
              </a:rPr>
              <a:t>What is Open Science?</a:t>
            </a:r>
          </a:p>
          <a:p>
            <a:pPr>
              <a:buFont typeface="Arial"/>
              <a:buChar char="•"/>
            </a:pPr>
            <a:r>
              <a:rPr lang="en-US" sz="3200" dirty="0" smtClean="0">
                <a:solidFill>
                  <a:srgbClr val="595959"/>
                </a:solidFill>
              </a:rPr>
              <a:t>How do I do Open Science?</a:t>
            </a:r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7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Problem: Reproducibility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217320"/>
            <a:ext cx="5641927" cy="4904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latin typeface="Arial Black"/>
                <a:cs typeface="Arial Black"/>
              </a:rPr>
              <a:t>WHY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WHAT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54505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8695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Problem: Reproducibility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latin typeface="Arial Black"/>
                <a:cs typeface="Arial Black"/>
              </a:rPr>
              <a:t>WHY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WHAT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06" y="990600"/>
            <a:ext cx="7239000" cy="52585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543" y="990600"/>
            <a:ext cx="3647163" cy="3665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06" y="1012498"/>
            <a:ext cx="2783953" cy="3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0813" cy="856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Why: Replicable vs. Reproducible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942040"/>
            <a:ext cx="5029200" cy="4836459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Replication is the foundation of science</a:t>
            </a:r>
          </a:p>
          <a:p>
            <a:pPr>
              <a:buFont typeface="Arial"/>
              <a:buChar char="•"/>
            </a:pPr>
            <a:r>
              <a:rPr lang="en-US" sz="3200" dirty="0" smtClean="0"/>
              <a:t>“By </a:t>
            </a:r>
            <a:r>
              <a:rPr lang="en-US" sz="3200" dirty="0"/>
              <a:t>repeating the same experiment over and over again, the certainty of fact will </a:t>
            </a:r>
            <a:r>
              <a:rPr lang="en-US" sz="3200" dirty="0" smtClean="0"/>
              <a:t>emerge.”</a:t>
            </a:r>
            <a:br>
              <a:rPr lang="en-US" sz="3200" dirty="0" smtClean="0"/>
            </a:br>
            <a:r>
              <a:rPr lang="en-US" sz="3200" dirty="0" smtClean="0"/>
              <a:t> </a:t>
            </a:r>
            <a:r>
              <a:rPr lang="mr-IN" sz="3200" dirty="0" smtClean="0"/>
              <a:t>–</a:t>
            </a:r>
            <a:r>
              <a:rPr lang="en-US" sz="3200" dirty="0" smtClean="0"/>
              <a:t> Robert Boyle</a:t>
            </a:r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>
              <a:buFont typeface="Arial"/>
              <a:buChar char="•"/>
            </a:pPr>
            <a:endParaRPr lang="en-US" sz="3200" dirty="0"/>
          </a:p>
          <a:p>
            <a:pPr>
              <a:buFont typeface="Arial"/>
              <a:buChar char="•"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939800"/>
            <a:ext cx="3810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ro-cereal-v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t="22134" r="8601"/>
          <a:stretch/>
        </p:blipFill>
        <p:spPr>
          <a:xfrm>
            <a:off x="1" y="1257300"/>
            <a:ext cx="9144000" cy="3082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477"/>
            <a:ext cx="9144000" cy="142987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Problem:</a:t>
            </a:r>
            <a:br>
              <a:rPr lang="en-US" sz="4000" dirty="0" smtClean="0"/>
            </a:br>
            <a:r>
              <a:rPr lang="en-US" sz="4000" dirty="0" smtClean="0"/>
              <a:t> Wasted time &amp; resources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95043" y="4288546"/>
            <a:ext cx="90489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“How much time do you spend handling, reorganizing, and managing your data as opposed to actually </a:t>
            </a:r>
            <a:r>
              <a:rPr lang="en-US" sz="3200" i="1" dirty="0" smtClean="0"/>
              <a:t>doing</a:t>
            </a:r>
            <a:r>
              <a:rPr lang="en-US" sz="3200" dirty="0" smtClean="0"/>
              <a:t> science?”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Median answer is 80%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latin typeface="Arial Black"/>
                <a:cs typeface="Arial Black"/>
              </a:rPr>
              <a:t>WHY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WHAT      </a:t>
            </a:r>
            <a:r>
              <a:rPr lang="en-US" dirty="0" smtClean="0">
                <a:solidFill>
                  <a:srgbClr val="595959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595959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595959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9917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477"/>
            <a:ext cx="9144000" cy="142987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Problem:</a:t>
            </a:r>
            <a:br>
              <a:rPr lang="en-US" sz="4000" dirty="0" smtClean="0"/>
            </a:br>
            <a:r>
              <a:rPr lang="en-US" sz="4000" dirty="0" smtClean="0"/>
              <a:t> Wasted Time &amp; resources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36421" y="1489916"/>
            <a:ext cx="90489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Unpublished Data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File drawer problem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Lost staff &amp; lost </a:t>
            </a:r>
            <a:br>
              <a:rPr lang="en-US" sz="3200" dirty="0" smtClean="0"/>
            </a:br>
            <a:r>
              <a:rPr lang="en-US" sz="3200" dirty="0" smtClean="0"/>
              <a:t>metadata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Underutilized data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01368"/>
            <a:ext cx="9144000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04040"/>
                </a:solidFill>
                <a:latin typeface="Arial Black"/>
                <a:cs typeface="Arial Black"/>
              </a:rPr>
              <a:t>OPEN SCIENCE:        </a:t>
            </a:r>
            <a:r>
              <a:rPr lang="en-US" dirty="0" smtClean="0">
                <a:latin typeface="Arial Black"/>
                <a:cs typeface="Arial Black"/>
              </a:rPr>
              <a:t>WHY</a:t>
            </a:r>
            <a:r>
              <a:rPr lang="en-US" dirty="0" smtClean="0">
                <a:solidFill>
                  <a:srgbClr val="404040"/>
                </a:solidFill>
                <a:latin typeface="Arial Black"/>
                <a:cs typeface="Arial Black"/>
              </a:rPr>
              <a:t>      </a:t>
            </a:r>
            <a:r>
              <a:rPr lang="en-US" dirty="0" smtClean="0">
                <a:solidFill>
                  <a:srgbClr val="40404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404040"/>
                </a:solidFill>
                <a:latin typeface="Arial Black"/>
                <a:cs typeface="Arial Black"/>
              </a:rPr>
              <a:t>      WHAT      </a:t>
            </a:r>
            <a:r>
              <a:rPr lang="en-US" dirty="0" smtClean="0">
                <a:solidFill>
                  <a:srgbClr val="40404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404040"/>
                </a:solidFill>
                <a:latin typeface="Arial Black"/>
                <a:cs typeface="Arial Black"/>
              </a:rPr>
              <a:t>      HOW   </a:t>
            </a:r>
            <a:endParaRPr lang="en-US" dirty="0">
              <a:solidFill>
                <a:srgbClr val="404040"/>
              </a:solidFill>
              <a:latin typeface="Arial Black"/>
              <a:cs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900" y="1612900"/>
            <a:ext cx="4241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27238</TotalTime>
  <Words>968</Words>
  <Application>Microsoft Macintosh PowerPoint</Application>
  <PresentationFormat>On-screen Show (4:3)</PresentationFormat>
  <Paragraphs>237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 Black</vt:lpstr>
      <vt:lpstr>Cabin</vt:lpstr>
      <vt:lpstr>Calibri</vt:lpstr>
      <vt:lpstr>Gill Sans MT</vt:lpstr>
      <vt:lpstr>Mangal</vt:lpstr>
      <vt:lpstr>Noto Sans Symbols</vt:lpstr>
      <vt:lpstr>Wingdings</vt:lpstr>
      <vt:lpstr>Arial</vt:lpstr>
      <vt:lpstr>Story</vt:lpstr>
      <vt:lpstr>Open and Reproducible Science Using Python and GitHub</vt:lpstr>
      <vt:lpstr>Outline</vt:lpstr>
      <vt:lpstr>Outline</vt:lpstr>
      <vt:lpstr>Outline</vt:lpstr>
      <vt:lpstr>Problem: Reproducibility</vt:lpstr>
      <vt:lpstr>The Problem: Reproducibility</vt:lpstr>
      <vt:lpstr>Why: Replicable vs. Reproducible</vt:lpstr>
      <vt:lpstr>Problem:  Wasted time &amp; resources</vt:lpstr>
      <vt:lpstr>Problem:  Wasted Time &amp; resources</vt:lpstr>
      <vt:lpstr>Problems:  The big-data revolution</vt:lpstr>
      <vt:lpstr>Problems:  The big-data revolution</vt:lpstr>
      <vt:lpstr>Problems:  The big-data revolution</vt:lpstr>
      <vt:lpstr>Problems:  The big-data revolution</vt:lpstr>
      <vt:lpstr>Why: Replicable vs. Reproducible</vt:lpstr>
      <vt:lpstr>Outline</vt:lpstr>
      <vt:lpstr>Outline</vt:lpstr>
      <vt:lpstr>What is Open Science?</vt:lpstr>
      <vt:lpstr>What is Open Data?</vt:lpstr>
      <vt:lpstr>Open Data: Community recognized Repositories</vt:lpstr>
      <vt:lpstr>What is Open Code?</vt:lpstr>
      <vt:lpstr>Open Code – Don’t Reinvent</vt:lpstr>
      <vt:lpstr>Open Code - Version Control</vt:lpstr>
      <vt:lpstr>Why: Replicable vs. Reproducible</vt:lpstr>
      <vt:lpstr>This Course: Learning Git</vt:lpstr>
      <vt:lpstr>What are Open Papers?</vt:lpstr>
      <vt:lpstr>Open Papers: Preprint posting</vt:lpstr>
      <vt:lpstr>Open Access Open access publication are cited more</vt:lpstr>
      <vt:lpstr>Open Review </vt:lpstr>
      <vt:lpstr>Incentives: Badges</vt:lpstr>
      <vt:lpstr>Outline</vt:lpstr>
      <vt:lpstr>How – Plan Ahead</vt:lpstr>
      <vt:lpstr>Standards – EQUATOR &amp; COBIDAS</vt:lpstr>
      <vt:lpstr>Standards – EQUATOR</vt:lpstr>
      <vt:lpstr>How to be Open – Choose your battles Be open when you can, as you can</vt:lpstr>
      <vt:lpstr>How to Open – You don’t have to do it alone</vt:lpstr>
      <vt:lpstr>Data Science and Sharing Team’s Workshop on Open and Reproducible Neuroscience Mar 13-17th, 2017 </vt:lpstr>
      <vt:lpstr>Summary and Take Homes</vt:lpstr>
      <vt:lpstr>Credits Material borrowed, adapted, and/or stolen from:</vt:lpstr>
      <vt:lpstr>Thanks!  See online slides for more URLs and references:  https://github.com/agt24  Questions?  </vt:lpstr>
    </vt:vector>
  </TitlesOfParts>
  <Company>NIH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Plasticity and Aerobic Fitness</dc:title>
  <dc:creator>Adam Thomas</dc:creator>
  <cp:lastModifiedBy>Adam Thomas</cp:lastModifiedBy>
  <cp:revision>249</cp:revision>
  <cp:lastPrinted>2017-05-10T18:59:04Z</cp:lastPrinted>
  <dcterms:created xsi:type="dcterms:W3CDTF">2014-10-30T13:44:34Z</dcterms:created>
  <dcterms:modified xsi:type="dcterms:W3CDTF">2017-05-18T20:40:07Z</dcterms:modified>
</cp:coreProperties>
</file>